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3" r:id="rId3"/>
    <p:sldId id="258" r:id="rId4"/>
    <p:sldId id="274" r:id="rId5"/>
    <p:sldId id="275" r:id="rId6"/>
    <p:sldId id="277" r:id="rId7"/>
    <p:sldId id="278" r:id="rId8"/>
    <p:sldId id="272" r:id="rId9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54" d="100"/>
          <a:sy n="54" d="100"/>
        </p:scale>
        <p:origin x="384" y="96"/>
      </p:cViewPr>
      <p:guideLst>
        <p:guide orient="horz" pos="4319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27/11/2018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27.11.2018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27.11.2018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4751112"/>
            <a:ext cx="22549412" cy="4493538"/>
          </a:xfrm>
        </p:spPr>
        <p:txBody>
          <a:bodyPr/>
          <a:lstStyle/>
          <a:p>
            <a:r>
              <a:rPr lang="en-US" dirty="0"/>
              <a:t>Home Affairs </a:t>
            </a:r>
            <a:r>
              <a:rPr lang="en-US" dirty="0" err="1" smtClean="0"/>
              <a:t>Programme</a:t>
            </a:r>
            <a:r>
              <a:rPr lang="en-US" dirty="0" smtClean="0"/>
              <a:t> in Bulgaria: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Development to Actual Implementation</a:t>
            </a:r>
            <a:br>
              <a:rPr lang="en-US" dirty="0"/>
            </a:br>
            <a:r>
              <a:rPr lang="en-US" sz="6600" i="1" dirty="0"/>
              <a:t>Cooperation Committee Meeting</a:t>
            </a:r>
            <a:br>
              <a:rPr lang="en-US" sz="6600" i="1" dirty="0"/>
            </a:br>
            <a:r>
              <a:rPr lang="en-US" sz="6600" i="1" dirty="0"/>
              <a:t>28 November 2018</a:t>
            </a:r>
            <a:endParaRPr lang="en-GB" sz="6600" i="1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0153-C3D1-4B62-A437-E57CAB8AEB13}" type="datetime1">
              <a:rPr lang="nb-NO" smtClean="0"/>
              <a:t>27.11.2018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13:00 </a:t>
            </a:r>
            <a:r>
              <a:rPr lang="en-GB" dirty="0">
                <a:solidFill>
                  <a:srgbClr val="FF0000"/>
                </a:solidFill>
              </a:rPr>
              <a:t>– </a:t>
            </a:r>
            <a:r>
              <a:rPr lang="en-GB" dirty="0" smtClean="0">
                <a:solidFill>
                  <a:srgbClr val="FF0000"/>
                </a:solidFill>
              </a:rPr>
              <a:t>14:00 </a:t>
            </a:r>
            <a:r>
              <a:rPr lang="en-US" dirty="0" smtClean="0"/>
              <a:t>State of play under the Home Affairs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14:00 – </a:t>
            </a:r>
            <a:r>
              <a:rPr lang="en-US" dirty="0" smtClean="0">
                <a:solidFill>
                  <a:srgbClr val="FF0000"/>
                </a:solidFill>
              </a:rPr>
              <a:t>14:30 </a:t>
            </a:r>
            <a:r>
              <a:rPr lang="en-US" dirty="0" smtClean="0"/>
              <a:t>Main </a:t>
            </a:r>
            <a:r>
              <a:rPr lang="en-US" dirty="0"/>
              <a:t>aspects of the Management and Control Systems of the Home Affairs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14:30 – </a:t>
            </a:r>
            <a:r>
              <a:rPr lang="en-US" dirty="0" smtClean="0">
                <a:solidFill>
                  <a:srgbClr val="FF0000"/>
                </a:solidFill>
              </a:rPr>
              <a:t>15:00 </a:t>
            </a:r>
            <a:r>
              <a:rPr lang="en-US" dirty="0" smtClean="0"/>
              <a:t>Proposals </a:t>
            </a:r>
            <a:r>
              <a:rPr lang="en-US" dirty="0"/>
              <a:t>for donor project partnerships under PDP 2 and </a:t>
            </a:r>
            <a:r>
              <a:rPr lang="en-US" dirty="0" smtClean="0"/>
              <a:t>PDP 3</a:t>
            </a:r>
            <a:r>
              <a:rPr lang="en-US" dirty="0"/>
              <a:t>. Pre-eligibility conditions in the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agreement</a:t>
            </a:r>
          </a:p>
          <a:p>
            <a:r>
              <a:rPr lang="en-US" dirty="0">
                <a:solidFill>
                  <a:srgbClr val="FF0000"/>
                </a:solidFill>
              </a:rPr>
              <a:t>15:00 – </a:t>
            </a:r>
            <a:r>
              <a:rPr lang="en-US" dirty="0" smtClean="0">
                <a:solidFill>
                  <a:srgbClr val="FF0000"/>
                </a:solidFill>
              </a:rPr>
              <a:t>15:30 </a:t>
            </a:r>
            <a:r>
              <a:rPr lang="en-US" dirty="0" smtClean="0"/>
              <a:t>Summary </a:t>
            </a:r>
            <a:r>
              <a:rPr lang="en-US" dirty="0"/>
              <a:t>of proposals for bilateral initiatives submitted by promoters and discussion on use of the funds for bilateral relations and approval of priority actions to be supported under the </a:t>
            </a:r>
            <a:r>
              <a:rPr lang="en-US" dirty="0" smtClean="0"/>
              <a:t>fund</a:t>
            </a:r>
          </a:p>
          <a:p>
            <a:r>
              <a:rPr lang="en-GB" dirty="0">
                <a:solidFill>
                  <a:srgbClr val="FF0000"/>
                </a:solidFill>
              </a:rPr>
              <a:t>15:30 – </a:t>
            </a:r>
            <a:r>
              <a:rPr lang="en-GB" dirty="0" smtClean="0">
                <a:solidFill>
                  <a:srgbClr val="FF0000"/>
                </a:solidFill>
              </a:rPr>
              <a:t>16:00 </a:t>
            </a:r>
            <a:r>
              <a:rPr lang="en-GB" dirty="0" smtClean="0"/>
              <a:t>A.O.B</a:t>
            </a:r>
            <a:r>
              <a:rPr lang="en-GB" dirty="0"/>
              <a:t>.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 Third Cooperation Committee Meeting </a:t>
            </a:r>
            <a:endParaRPr lang="en-GB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7" r="28387"/>
          <a:stretch>
            <a:fillRect/>
          </a:stretch>
        </p:blipFill>
        <p:spPr>
          <a:xfrm>
            <a:off x="15175523" y="1131934"/>
            <a:ext cx="8247186" cy="11740004"/>
          </a:xfrm>
        </p:spPr>
      </p:pic>
    </p:spTree>
    <p:extLst>
      <p:ext uri="{BB962C8B-B14F-4D97-AF65-F5344CB8AC3E}">
        <p14:creationId xmlns:p14="http://schemas.microsoft.com/office/powerpoint/2010/main" val="6148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</a:t>
            </a:r>
            <a:r>
              <a:rPr lang="en-US" dirty="0" smtClean="0"/>
              <a:t>play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630802"/>
            <a:ext cx="21861705" cy="96487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Last CC meeting was on 24 April 2018</a:t>
            </a:r>
          </a:p>
          <a:p>
            <a:r>
              <a:rPr lang="en-GB" dirty="0" smtClean="0"/>
              <a:t>Programme Agreement was signed on 23 May 2018 in Sofia</a:t>
            </a:r>
          </a:p>
          <a:p>
            <a:r>
              <a:rPr lang="en-GB" dirty="0" smtClean="0"/>
              <a:t>Programme Implementation Agreement was concluded on 10 July 2018</a:t>
            </a:r>
          </a:p>
          <a:p>
            <a:r>
              <a:rPr lang="en-GB" dirty="0" smtClean="0"/>
              <a:t>Two BG-NO expert meetings were carried out under PDP3 and PDP7 in Sofia and a joint PDP1 &amp; 2 meeting in Oslo</a:t>
            </a:r>
          </a:p>
          <a:p>
            <a:r>
              <a:rPr lang="en-GB" dirty="0" smtClean="0"/>
              <a:t>Details of programme partnership agreements are being discussed among partners</a:t>
            </a:r>
          </a:p>
          <a:p>
            <a:r>
              <a:rPr lang="en-GB" dirty="0" smtClean="0"/>
              <a:t>Meetings between the NFP and POs were held for discussion of cross-cutting issues concerning all programmes in Bulgaria</a:t>
            </a:r>
          </a:p>
          <a:p>
            <a:r>
              <a:rPr lang="en-GB" dirty="0" smtClean="0"/>
              <a:t>Description of the MCS of the Home Affairs Programme were submitted to the NFP and the Certifying Authority on 18.10.2018</a:t>
            </a:r>
          </a:p>
          <a:p>
            <a:r>
              <a:rPr lang="en-GB" dirty="0" smtClean="0"/>
              <a:t>Next steps:</a:t>
            </a:r>
          </a:p>
          <a:p>
            <a:pPr lvl="1"/>
            <a:r>
              <a:rPr lang="en-GB" dirty="0" smtClean="0"/>
              <a:t>Official Launch of the programme will be on 29.11.2018</a:t>
            </a:r>
          </a:p>
          <a:p>
            <a:pPr lvl="1"/>
            <a:r>
              <a:rPr lang="en-GB" dirty="0" smtClean="0"/>
              <a:t>Development of draft partnership agreements: before the signing of the project contract (Art. 7.7 of the Regulation)</a:t>
            </a:r>
          </a:p>
          <a:p>
            <a:pPr lvl="1"/>
            <a:r>
              <a:rPr lang="en-GB" dirty="0" smtClean="0"/>
              <a:t>Submission and appraisal of PDPs: Q1 of 2019</a:t>
            </a:r>
          </a:p>
          <a:p>
            <a:pPr lvl="1"/>
            <a:r>
              <a:rPr lang="en-GB" dirty="0" smtClean="0"/>
              <a:t>Conclusion of project contracts: Q2 of 2019</a:t>
            </a:r>
          </a:p>
          <a:p>
            <a:pPr lvl="1"/>
            <a:r>
              <a:rPr lang="en-GB" dirty="0" smtClean="0"/>
              <a:t>a legal entity independent of and unrelated to the Programme Operator will be selected to appraise the pre-defined projects (p. 5 of the General Conditions in Annex I to the PA)</a:t>
            </a:r>
          </a:p>
          <a:p>
            <a:pPr lvl="1"/>
            <a:r>
              <a:rPr lang="en-GB" dirty="0" smtClean="0"/>
              <a:t>Prior to the first disbursement to the pre-defined projects, NMFA shall approve the entity, independent of the PO, to be charged with verification of payment claims and project outputs of PDPs of </a:t>
            </a:r>
            <a:r>
              <a:rPr lang="en-GB" dirty="0" err="1" smtClean="0"/>
              <a:t>MoI</a:t>
            </a:r>
            <a:r>
              <a:rPr lang="en-GB" dirty="0" smtClean="0"/>
              <a:t> project promoters (p. 6 of the General Conditions in Annex I to the PA)</a:t>
            </a:r>
            <a:r>
              <a:rPr lang="en-US" dirty="0" smtClean="0"/>
              <a:t> 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</p:spPr>
        <p:txBody>
          <a:bodyPr/>
          <a:lstStyle/>
          <a:p>
            <a:r>
              <a:rPr lang="en-US" dirty="0" smtClean="0"/>
              <a:t>Management </a:t>
            </a:r>
            <a:r>
              <a:rPr lang="en-US" dirty="0"/>
              <a:t>and Control Systems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GB" i="1" dirty="0" smtClean="0"/>
              <a:t>Structure of the document: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General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Legal and institutional framework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Organisation and functions of the PO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Development of the programme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Selection of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Procedure for the selection of external independent evaluators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Procedures before conclusion of 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Conflict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 of project 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Amendment of project 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Termination of project 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Project partnerships and agreements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Control </a:t>
            </a:r>
            <a:r>
              <a:rPr lang="en-GB" dirty="0"/>
              <a:t>of public </a:t>
            </a:r>
            <a:r>
              <a:rPr lang="en-GB" dirty="0" smtClean="0"/>
              <a:t>procurement of project promoters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Monitoring of programme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Verification of payment claims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Rules for payments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Arrangement of the accounting process in the PO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Eligibility of expenditures of the programme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Financial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Forecast of likely payments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Suspension of payments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Irregularities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Financial corrections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Information and publicity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Audit trail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Procedures for amendment of the MCS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49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128171"/>
            <a:ext cx="21861705" cy="1015663"/>
          </a:xfrm>
        </p:spPr>
        <p:txBody>
          <a:bodyPr/>
          <a:lstStyle/>
          <a:p>
            <a:pPr algn="ctr"/>
            <a:r>
              <a:rPr lang="en-US" sz="6600" dirty="0" smtClean="0"/>
              <a:t>Donor </a:t>
            </a:r>
            <a:r>
              <a:rPr lang="en-US" sz="6600" dirty="0"/>
              <a:t>project </a:t>
            </a:r>
            <a:r>
              <a:rPr lang="en-US" sz="6600" dirty="0" smtClean="0"/>
              <a:t>partnerships under PDP2 and PDP3. </a:t>
            </a:r>
            <a:endParaRPr lang="en-GB" sz="6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Donor project partnerships </a:t>
            </a:r>
            <a:r>
              <a:rPr lang="en-US" dirty="0" smtClean="0"/>
              <a:t>proposals in email </a:t>
            </a:r>
            <a:r>
              <a:rPr lang="en-US" dirty="0"/>
              <a:t>from POD </a:t>
            </a:r>
            <a:r>
              <a:rPr lang="en-US" dirty="0" smtClean="0"/>
              <a:t>of 16.10.2018:</a:t>
            </a:r>
          </a:p>
          <a:p>
            <a:endParaRPr lang="en-US" dirty="0" smtClean="0"/>
          </a:p>
          <a:p>
            <a:pPr lvl="1"/>
            <a:r>
              <a:rPr lang="en-US" dirty="0"/>
              <a:t>Regarding </a:t>
            </a:r>
            <a:r>
              <a:rPr lang="en-US" dirty="0" smtClean="0"/>
              <a:t>PDP 2 'Increasing the administrative capacity of the national authorities in the asylum and migration </a:t>
            </a:r>
            <a:r>
              <a:rPr lang="en-US" dirty="0"/>
              <a:t>area': inclusion of National Police Immigration Service (NPIS) </a:t>
            </a:r>
            <a:r>
              <a:rPr lang="en-US" dirty="0" smtClean="0"/>
              <a:t>in </a:t>
            </a:r>
            <a:r>
              <a:rPr lang="en-US" dirty="0"/>
              <a:t>mutually beneficial activities as a donor project partner under PDP 2 will strengthen the already fruitful migration and police cooperation between Bulgaria and Norway. </a:t>
            </a:r>
            <a:r>
              <a:rPr lang="en-US" dirty="0" smtClean="0"/>
              <a:t>If NPIS is included as partner, it is expected that all </a:t>
            </a:r>
            <a:r>
              <a:rPr lang="en-US" dirty="0"/>
              <a:t>costs related to </a:t>
            </a:r>
            <a:r>
              <a:rPr lang="en-US" dirty="0" smtClean="0"/>
              <a:t>their </a:t>
            </a:r>
            <a:r>
              <a:rPr lang="en-US" dirty="0"/>
              <a:t>participation in PDP 2 will be covered within the total grant amount of </a:t>
            </a:r>
            <a:r>
              <a:rPr lang="en-US" dirty="0" smtClean="0"/>
              <a:t>€1 </a:t>
            </a:r>
            <a:r>
              <a:rPr lang="en-US" dirty="0"/>
              <a:t>506 000 as outlined the in the </a:t>
            </a:r>
            <a:r>
              <a:rPr lang="en-US" dirty="0" err="1"/>
              <a:t>programme</a:t>
            </a:r>
            <a:r>
              <a:rPr lang="en-US" dirty="0"/>
              <a:t> agreement.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Regarding </a:t>
            </a:r>
            <a:r>
              <a:rPr lang="en-US" dirty="0" smtClean="0"/>
              <a:t>PDP 3 </a:t>
            </a:r>
            <a:r>
              <a:rPr lang="en-US" dirty="0"/>
              <a:t>'Increasing the capacity of General Directorate "Combating Organized Crime" for more effective investigation of organized and transnational crime‘: The discussions between General Directorate "Combating Organized Crime" and </a:t>
            </a:r>
            <a:r>
              <a:rPr lang="en-US" dirty="0" err="1"/>
              <a:t>Kripos</a:t>
            </a:r>
            <a:r>
              <a:rPr lang="en-US" dirty="0"/>
              <a:t> are on-going. During these discussions it has become increasingly clear that Oslo Police District will be heavily involved in many of the foreseen activities in PDP 3. For purely practical purposes, </a:t>
            </a:r>
            <a:r>
              <a:rPr lang="en-US" dirty="0" smtClean="0"/>
              <a:t>it is requested that </a:t>
            </a:r>
            <a:r>
              <a:rPr lang="en-US" dirty="0"/>
              <a:t>Oslo Police District will be made donor project partner alongside </a:t>
            </a:r>
            <a:r>
              <a:rPr lang="en-US" dirty="0" err="1"/>
              <a:t>Kripos</a:t>
            </a:r>
            <a:r>
              <a:rPr lang="en-US" dirty="0"/>
              <a:t> in PDP3.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Possible amendment of the </a:t>
            </a:r>
            <a:r>
              <a:rPr lang="en-US" dirty="0" err="1"/>
              <a:t>P</a:t>
            </a:r>
            <a:r>
              <a:rPr lang="en-US" dirty="0" err="1" smtClean="0"/>
              <a:t>rogramme</a:t>
            </a:r>
            <a:r>
              <a:rPr lang="en-US" dirty="0" smtClean="0"/>
              <a:t> </a:t>
            </a:r>
            <a:r>
              <a:rPr lang="en-US" dirty="0" err="1" smtClean="0"/>
              <a:t>Ageement</a:t>
            </a:r>
            <a:r>
              <a:rPr lang="en-US" dirty="0" smtClean="0"/>
              <a:t>?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Pre-eligibility conditions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Pre-eligibility </a:t>
            </a:r>
            <a:r>
              <a:rPr lang="en-US" dirty="0"/>
              <a:t>conditions in accordance with Annex I to the </a:t>
            </a:r>
            <a:r>
              <a:rPr lang="en-US" dirty="0" smtClean="0"/>
              <a:t>PA:</a:t>
            </a:r>
            <a:endParaRPr lang="en-US" dirty="0"/>
          </a:p>
          <a:p>
            <a:r>
              <a:rPr lang="en-US" dirty="0"/>
              <a:t>No costs shall be eligible under pre-defined projects no. 1, 9 and 14 (numbering under Section 5.1 of Annex II to the </a:t>
            </a:r>
            <a:r>
              <a:rPr lang="en-US" dirty="0" err="1"/>
              <a:t>Programme</a:t>
            </a:r>
            <a:r>
              <a:rPr lang="en-US" dirty="0"/>
              <a:t> Agreement) before the revised detailed descriptions and budgets for the pre-defined projects have been submitted and approved by the NMFA. </a:t>
            </a:r>
            <a:endParaRPr lang="en-US" dirty="0" smtClean="0"/>
          </a:p>
          <a:p>
            <a:pPr marL="904875" indent="-457200">
              <a:buFontTx/>
              <a:buChar char="-"/>
            </a:pPr>
            <a:r>
              <a:rPr lang="en-US" dirty="0" smtClean="0"/>
              <a:t>PDP 1 – developed partnership agreement regulating obligations of the partners in acc. with recommendations of the external evaluation of the project.</a:t>
            </a:r>
          </a:p>
          <a:p>
            <a:pPr marL="904875" indent="-457200">
              <a:buFontTx/>
              <a:buChar char="-"/>
            </a:pPr>
            <a:r>
              <a:rPr lang="en-US" dirty="0" smtClean="0"/>
              <a:t>PDP 9 – partnership between </a:t>
            </a:r>
            <a:r>
              <a:rPr lang="en-US" dirty="0" err="1" smtClean="0"/>
              <a:t>AMoI</a:t>
            </a:r>
            <a:r>
              <a:rPr lang="en-US" dirty="0" smtClean="0"/>
              <a:t> and OSCE.  </a:t>
            </a:r>
            <a:endParaRPr lang="en-US" dirty="0"/>
          </a:p>
          <a:p>
            <a:pPr marL="904875" indent="-457200">
              <a:buFontTx/>
              <a:buChar char="-"/>
            </a:pPr>
            <a:r>
              <a:rPr lang="en-US" dirty="0" smtClean="0"/>
              <a:t>PDP 14 – revised detailed description and budget provided to PO. Next steps?</a:t>
            </a:r>
            <a:endParaRPr lang="en-US" dirty="0"/>
          </a:p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009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Affairs </a:t>
            </a:r>
            <a:r>
              <a:rPr lang="en-US" dirty="0" err="1" smtClean="0"/>
              <a:t>Programme</a:t>
            </a:r>
            <a:r>
              <a:rPr lang="en-US" dirty="0" smtClean="0"/>
              <a:t> – financial figures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3548657"/>
            <a:ext cx="21861705" cy="8730872"/>
          </a:xfrm>
        </p:spPr>
        <p:txBody>
          <a:bodyPr>
            <a:normAutofit/>
          </a:bodyPr>
          <a:lstStyle/>
          <a:p>
            <a:r>
              <a:rPr lang="en-US" dirty="0" smtClean="0"/>
              <a:t>Total budget – 25 294 118 euro</a:t>
            </a:r>
          </a:p>
          <a:p>
            <a:pPr lvl="1"/>
            <a:r>
              <a:rPr lang="en-US" dirty="0" smtClean="0"/>
              <a:t>NFM Grant – 21 500 000 euro</a:t>
            </a:r>
          </a:p>
          <a:p>
            <a:pPr lvl="1"/>
            <a:r>
              <a:rPr lang="en-US" dirty="0" smtClean="0"/>
              <a:t>National co-financing – 3 794 118 euro</a:t>
            </a:r>
          </a:p>
          <a:p>
            <a:pPr marL="457200" lvl="1" indent="-457200"/>
            <a:r>
              <a:rPr lang="en-US" dirty="0" smtClean="0"/>
              <a:t>Amount received (advance payment) – 4 464 992 euro</a:t>
            </a:r>
          </a:p>
          <a:p>
            <a:pPr lvl="1"/>
            <a:r>
              <a:rPr lang="en-US" dirty="0"/>
              <a:t>NFM Grant – </a:t>
            </a:r>
            <a:r>
              <a:rPr lang="en-US" dirty="0" smtClean="0"/>
              <a:t>3 794 118 </a:t>
            </a:r>
            <a:r>
              <a:rPr lang="en-US" dirty="0"/>
              <a:t>euro</a:t>
            </a:r>
          </a:p>
          <a:p>
            <a:pPr lvl="1"/>
            <a:r>
              <a:rPr lang="en-US" dirty="0"/>
              <a:t>National co-financing – </a:t>
            </a:r>
            <a:r>
              <a:rPr lang="en-US" dirty="0" smtClean="0"/>
              <a:t>670 874 euro</a:t>
            </a:r>
          </a:p>
          <a:p>
            <a:pPr marL="457200" lvl="1" indent="-457200"/>
            <a:r>
              <a:rPr lang="en-US" dirty="0" smtClean="0"/>
              <a:t>Spent amount – 14 </a:t>
            </a:r>
            <a:r>
              <a:rPr lang="en-US" dirty="0" smtClean="0"/>
              <a:t>830 </a:t>
            </a:r>
            <a:r>
              <a:rPr lang="en-US" dirty="0"/>
              <a:t>euro</a:t>
            </a:r>
          </a:p>
          <a:p>
            <a:pPr marL="0" lvl="1" indent="0">
              <a:buNone/>
            </a:pPr>
            <a:endParaRPr lang="en-US" dirty="0"/>
          </a:p>
          <a:p>
            <a:pPr marL="457200" lvl="1" indent="-457200"/>
            <a:endParaRPr lang="en-US" dirty="0" smtClean="0"/>
          </a:p>
          <a:p>
            <a:pPr marL="457200" lvl="1" indent="-457200"/>
            <a:r>
              <a:rPr lang="en-US" dirty="0" smtClean="0"/>
              <a:t>Bilateral fund – 100 000 euro </a:t>
            </a:r>
          </a:p>
          <a:p>
            <a:pPr marL="457200" lvl="1" indent="-457200"/>
            <a:r>
              <a:rPr lang="en-US" dirty="0" smtClean="0"/>
              <a:t>Amount received (advance payment) – 50 000 euro</a:t>
            </a:r>
          </a:p>
          <a:p>
            <a:pPr marL="457200" lvl="1" indent="-457200"/>
            <a:r>
              <a:rPr lang="en-US" dirty="0" smtClean="0"/>
              <a:t>Spent amount – 33 280 euro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0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https://</a:t>
            </a:r>
            <a:r>
              <a:rPr lang="en-GB" dirty="0" smtClean="0"/>
              <a:t>www.eeagrants.bg/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https://www.mvr.bg/dmp</a:t>
            </a:r>
          </a:p>
          <a:p>
            <a:r>
              <a:rPr lang="en-GB" dirty="0" smtClean="0"/>
              <a:t>Mail</a:t>
            </a:r>
            <a:r>
              <a:rPr lang="en-GB" dirty="0"/>
              <a:t>: </a:t>
            </a:r>
            <a:r>
              <a:rPr lang="en-GB" u="sng" dirty="0" smtClean="0"/>
              <a:t>dmp@mvr.bg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1711</TotalTime>
  <Words>859</Words>
  <Application>Microsoft Office PowerPoint</Application>
  <PresentationFormat>Custom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Home Affairs Programme in Bulgaria:  From Development to Actual Implementation Cooperation Committee Meeting 28 November 2018</vt:lpstr>
      <vt:lpstr>Agenda</vt:lpstr>
      <vt:lpstr>State of play</vt:lpstr>
      <vt:lpstr>Management and Control Systems</vt:lpstr>
      <vt:lpstr>Donor project partnerships under PDP2 and PDP3. </vt:lpstr>
      <vt:lpstr>Pre-eligibility conditions </vt:lpstr>
      <vt:lpstr>Home Affairs Programme – financial figures</vt:lpstr>
      <vt:lpstr>Thank you!</vt:lpstr>
    </vt:vector>
  </TitlesOfParts>
  <Company>EFTA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Ivaylo Genchev Zanev</cp:lastModifiedBy>
  <cp:revision>44</cp:revision>
  <dcterms:created xsi:type="dcterms:W3CDTF">2017-06-12T12:11:38Z</dcterms:created>
  <dcterms:modified xsi:type="dcterms:W3CDTF">2018-11-27T15:40:17Z</dcterms:modified>
</cp:coreProperties>
</file>